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82" r:id="rId2"/>
    <p:sldId id="276" r:id="rId3"/>
    <p:sldId id="281" r:id="rId4"/>
    <p:sldId id="285" r:id="rId5"/>
    <p:sldId id="286" r:id="rId6"/>
    <p:sldId id="287" r:id="rId7"/>
    <p:sldId id="297" r:id="rId8"/>
    <p:sldId id="298" r:id="rId9"/>
    <p:sldId id="299" r:id="rId10"/>
    <p:sldId id="300" r:id="rId11"/>
    <p:sldId id="301" r:id="rId12"/>
    <p:sldId id="288" r:id="rId13"/>
    <p:sldId id="294" r:id="rId14"/>
    <p:sldId id="302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6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A6F"/>
    <a:srgbClr val="2C256D"/>
    <a:srgbClr val="00AEEF"/>
    <a:srgbClr val="E58955"/>
    <a:srgbClr val="179962"/>
    <a:srgbClr val="247AB4"/>
    <a:srgbClr val="FBCC49"/>
    <a:srgbClr val="C72627"/>
    <a:srgbClr val="FF1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9" autoAdjust="0"/>
    <p:restoredTop sz="94660"/>
  </p:normalViewPr>
  <p:slideViewPr>
    <p:cSldViewPr snapToGrid="0" snapToObjects="1" showGuides="1">
      <p:cViewPr varScale="1">
        <p:scale>
          <a:sx n="142" d="100"/>
          <a:sy n="142" d="100"/>
        </p:scale>
        <p:origin x="636" y="126"/>
      </p:cViewPr>
      <p:guideLst>
        <p:guide orient="horz" pos="17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29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968650-6A54-4344-9AFC-80807E398C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B5E6A4-9CBD-4ECA-813C-390FF01A1F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730E5-0BBE-4676-B4C4-54D8F00313C1}" type="datetimeFigureOut">
              <a:rPr lang="en-GB" smtClean="0"/>
              <a:t>11/01/2024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1DAD0-2C0B-40C6-ADEA-19AD54F93F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6288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8094E-32EB-437C-8118-AD2079014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852" y="8686288"/>
            <a:ext cx="2972547" cy="457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50286-F489-4C7A-9931-5699B955D1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47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df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646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anchor="b" anchorCtr="0"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quar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19138" y="533400"/>
            <a:ext cx="2006600" cy="200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868738" y="533400"/>
            <a:ext cx="2006600" cy="2006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C25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llesmere Logo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38399" y="3025091"/>
            <a:ext cx="4267202" cy="136238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437149" y="1218761"/>
            <a:ext cx="4268451" cy="120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7" y="1"/>
            <a:ext cx="9144008" cy="1803400"/>
            <a:chOff x="-7" y="0"/>
            <a:chExt cx="9144008" cy="2800350"/>
          </a:xfrm>
        </p:grpSpPr>
        <p:sp>
          <p:nvSpPr>
            <p:cNvPr id="8" name="Parallelogram 7"/>
            <p:cNvSpPr/>
            <p:nvPr/>
          </p:nvSpPr>
          <p:spPr>
            <a:xfrm rot="5400000" flipH="1">
              <a:off x="3187701" y="-3155951"/>
              <a:ext cx="2768600" cy="9144001"/>
            </a:xfrm>
            <a:prstGeom prst="parallelogram">
              <a:avLst/>
            </a:prstGeom>
            <a:solidFill>
              <a:srgbClr val="2C25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-7" y="0"/>
              <a:ext cx="9144003" cy="1142999"/>
            </a:xfrm>
            <a:custGeom>
              <a:avLst/>
              <a:gdLst>
                <a:gd name="connsiteX0" fmla="*/ 0 w 4572000"/>
                <a:gd name="connsiteY0" fmla="*/ 0 h 5143500"/>
                <a:gd name="connsiteX1" fmla="*/ 4572000 w 4572000"/>
                <a:gd name="connsiteY1" fmla="*/ 0 h 5143500"/>
                <a:gd name="connsiteX2" fmla="*/ 4572000 w 4572000"/>
                <a:gd name="connsiteY2" fmla="*/ 5143500 h 5143500"/>
                <a:gd name="connsiteX3" fmla="*/ 0 w 4572000"/>
                <a:gd name="connsiteY3" fmla="*/ 5143500 h 5143500"/>
                <a:gd name="connsiteX4" fmla="*/ 0 w 4572000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5143500">
                  <a:moveTo>
                    <a:pt x="0" y="0"/>
                  </a:moveTo>
                  <a:lnTo>
                    <a:pt x="4572000" y="0"/>
                  </a:lnTo>
                  <a:lnTo>
                    <a:pt x="4572000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5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Ellesmere Logo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0100" y="312828"/>
            <a:ext cx="1700214" cy="54282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501469" y="4478867"/>
            <a:ext cx="1348845" cy="3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1646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 flipH="1">
            <a:off x="4572000" y="0"/>
            <a:ext cx="4572000" cy="5143500"/>
            <a:chOff x="0" y="0"/>
            <a:chExt cx="6275512" cy="5143500"/>
          </a:xfrm>
        </p:grpSpPr>
        <p:sp>
          <p:nvSpPr>
            <p:cNvPr id="4" name="Freeform 3"/>
            <p:cNvSpPr/>
            <p:nvPr userDrawn="1"/>
          </p:nvSpPr>
          <p:spPr>
            <a:xfrm>
              <a:off x="0" y="0"/>
              <a:ext cx="4572000" cy="5143500"/>
            </a:xfrm>
            <a:custGeom>
              <a:avLst/>
              <a:gdLst>
                <a:gd name="connsiteX0" fmla="*/ 0 w 4572000"/>
                <a:gd name="connsiteY0" fmla="*/ 0 h 5143500"/>
                <a:gd name="connsiteX1" fmla="*/ 4572000 w 4572000"/>
                <a:gd name="connsiteY1" fmla="*/ 0 h 5143500"/>
                <a:gd name="connsiteX2" fmla="*/ 4572000 w 4572000"/>
                <a:gd name="connsiteY2" fmla="*/ 5143500 h 5143500"/>
                <a:gd name="connsiteX3" fmla="*/ 0 w 4572000"/>
                <a:gd name="connsiteY3" fmla="*/ 5143500 h 5143500"/>
                <a:gd name="connsiteX4" fmla="*/ 0 w 4572000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5143500">
                  <a:moveTo>
                    <a:pt x="0" y="0"/>
                  </a:moveTo>
                  <a:lnTo>
                    <a:pt x="4572000" y="0"/>
                  </a:lnTo>
                  <a:lnTo>
                    <a:pt x="4572000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5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2868488" y="0"/>
              <a:ext cx="3407024" cy="5143499"/>
            </a:xfrm>
            <a:prstGeom prst="parallelogram">
              <a:avLst/>
            </a:prstGeom>
            <a:solidFill>
              <a:srgbClr val="2C25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Ellesmere Logo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0100" y="312828"/>
            <a:ext cx="1700214" cy="5428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381002" y="312828"/>
            <a:ext cx="1348845" cy="3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516466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algn="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4572000" cy="5143500"/>
            <a:chOff x="0" y="0"/>
            <a:chExt cx="6275512" cy="5143500"/>
          </a:xfrm>
        </p:grpSpPr>
        <p:sp>
          <p:nvSpPr>
            <p:cNvPr id="4" name="Freeform 3"/>
            <p:cNvSpPr/>
            <p:nvPr userDrawn="1"/>
          </p:nvSpPr>
          <p:spPr>
            <a:xfrm>
              <a:off x="0" y="0"/>
              <a:ext cx="4572000" cy="5143500"/>
            </a:xfrm>
            <a:custGeom>
              <a:avLst/>
              <a:gdLst>
                <a:gd name="connsiteX0" fmla="*/ 0 w 4572000"/>
                <a:gd name="connsiteY0" fmla="*/ 0 h 5143500"/>
                <a:gd name="connsiteX1" fmla="*/ 4572000 w 4572000"/>
                <a:gd name="connsiteY1" fmla="*/ 0 h 5143500"/>
                <a:gd name="connsiteX2" fmla="*/ 4572000 w 4572000"/>
                <a:gd name="connsiteY2" fmla="*/ 5143500 h 5143500"/>
                <a:gd name="connsiteX3" fmla="*/ 0 w 4572000"/>
                <a:gd name="connsiteY3" fmla="*/ 5143500 h 5143500"/>
                <a:gd name="connsiteX4" fmla="*/ 0 w 4572000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5143500">
                  <a:moveTo>
                    <a:pt x="0" y="0"/>
                  </a:moveTo>
                  <a:lnTo>
                    <a:pt x="4572000" y="0"/>
                  </a:lnTo>
                  <a:lnTo>
                    <a:pt x="4572000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5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Parallelogram 4"/>
            <p:cNvSpPr/>
            <p:nvPr userDrawn="1"/>
          </p:nvSpPr>
          <p:spPr>
            <a:xfrm>
              <a:off x="2868488" y="0"/>
              <a:ext cx="3407024" cy="5143499"/>
            </a:xfrm>
            <a:prstGeom prst="parallelogram">
              <a:avLst/>
            </a:prstGeom>
            <a:solidFill>
              <a:srgbClr val="2C25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Ellesmere Logo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4513" y="312828"/>
            <a:ext cx="1700214" cy="5428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9388284" y="312828"/>
            <a:ext cx="1787526" cy="50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501469" y="315265"/>
            <a:ext cx="1348845" cy="3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1"/>
            <a:ext cx="9144005" cy="4339660"/>
            <a:chOff x="-5" y="0"/>
            <a:chExt cx="9144005" cy="4488333"/>
          </a:xfrm>
        </p:grpSpPr>
        <p:sp>
          <p:nvSpPr>
            <p:cNvPr id="10" name="Parallelogram 9"/>
            <p:cNvSpPr/>
            <p:nvPr/>
          </p:nvSpPr>
          <p:spPr>
            <a:xfrm rot="5400000" flipH="1">
              <a:off x="3187700" y="-1467968"/>
              <a:ext cx="2768600" cy="9144001"/>
            </a:xfrm>
            <a:prstGeom prst="parallelogram">
              <a:avLst/>
            </a:prstGeom>
            <a:solidFill>
              <a:srgbClr val="2C25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-5" y="0"/>
              <a:ext cx="9144003" cy="3439465"/>
            </a:xfrm>
            <a:custGeom>
              <a:avLst/>
              <a:gdLst>
                <a:gd name="connsiteX0" fmla="*/ 0 w 4572000"/>
                <a:gd name="connsiteY0" fmla="*/ 0 h 5143500"/>
                <a:gd name="connsiteX1" fmla="*/ 4572000 w 4572000"/>
                <a:gd name="connsiteY1" fmla="*/ 0 h 5143500"/>
                <a:gd name="connsiteX2" fmla="*/ 4572000 w 4572000"/>
                <a:gd name="connsiteY2" fmla="*/ 5143500 h 5143500"/>
                <a:gd name="connsiteX3" fmla="*/ 0 w 4572000"/>
                <a:gd name="connsiteY3" fmla="*/ 5143500 h 5143500"/>
                <a:gd name="connsiteX4" fmla="*/ 0 w 4572000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5143500">
                  <a:moveTo>
                    <a:pt x="0" y="0"/>
                  </a:moveTo>
                  <a:lnTo>
                    <a:pt x="4572000" y="0"/>
                  </a:lnTo>
                  <a:lnTo>
                    <a:pt x="4572000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5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 descr="Ellesmere Logo 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33936" y="4339660"/>
            <a:ext cx="1700215" cy="54282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37621" y="4463932"/>
            <a:ext cx="1348845" cy="3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8" y="3299884"/>
            <a:ext cx="9144009" cy="1860550"/>
            <a:chOff x="-8" y="3505202"/>
            <a:chExt cx="9144009" cy="1638297"/>
          </a:xfrm>
        </p:grpSpPr>
        <p:sp>
          <p:nvSpPr>
            <p:cNvPr id="5" name="Parallelogram 4"/>
            <p:cNvSpPr/>
            <p:nvPr/>
          </p:nvSpPr>
          <p:spPr>
            <a:xfrm rot="16200000" flipH="1">
              <a:off x="3752844" y="-247650"/>
              <a:ext cx="1638297" cy="9144001"/>
            </a:xfrm>
            <a:prstGeom prst="parallelogram">
              <a:avLst/>
            </a:prstGeom>
            <a:solidFill>
              <a:srgbClr val="2C25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 rot="10800000" flipH="1">
              <a:off x="-2" y="4000500"/>
              <a:ext cx="9144003" cy="1142999"/>
            </a:xfrm>
            <a:custGeom>
              <a:avLst/>
              <a:gdLst>
                <a:gd name="connsiteX0" fmla="*/ 0 w 4572000"/>
                <a:gd name="connsiteY0" fmla="*/ 0 h 5143500"/>
                <a:gd name="connsiteX1" fmla="*/ 4572000 w 4572000"/>
                <a:gd name="connsiteY1" fmla="*/ 0 h 5143500"/>
                <a:gd name="connsiteX2" fmla="*/ 4572000 w 4572000"/>
                <a:gd name="connsiteY2" fmla="*/ 5143500 h 5143500"/>
                <a:gd name="connsiteX3" fmla="*/ 0 w 4572000"/>
                <a:gd name="connsiteY3" fmla="*/ 5143500 h 5143500"/>
                <a:gd name="connsiteX4" fmla="*/ 0 w 4572000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5143500">
                  <a:moveTo>
                    <a:pt x="0" y="0"/>
                  </a:moveTo>
                  <a:lnTo>
                    <a:pt x="4572000" y="0"/>
                  </a:lnTo>
                  <a:lnTo>
                    <a:pt x="4572000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256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Ellesmere Logo 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50100" y="4409756"/>
            <a:ext cx="1700214" cy="54282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9144005" cy="4622800"/>
            <a:chOff x="-5" y="0"/>
            <a:chExt cx="9144005" cy="4488333"/>
          </a:xfrm>
        </p:grpSpPr>
        <p:sp>
          <p:nvSpPr>
            <p:cNvPr id="11" name="Parallelogram 10"/>
            <p:cNvSpPr/>
            <p:nvPr/>
          </p:nvSpPr>
          <p:spPr>
            <a:xfrm rot="5400000" flipH="1">
              <a:off x="3187700" y="-1467968"/>
              <a:ext cx="2768600" cy="9144001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 flipH="1">
              <a:off x="-5" y="0"/>
              <a:ext cx="9144003" cy="3439465"/>
            </a:xfrm>
            <a:custGeom>
              <a:avLst/>
              <a:gdLst>
                <a:gd name="connsiteX0" fmla="*/ 0 w 4572000"/>
                <a:gd name="connsiteY0" fmla="*/ 0 h 5143500"/>
                <a:gd name="connsiteX1" fmla="*/ 4572000 w 4572000"/>
                <a:gd name="connsiteY1" fmla="*/ 0 h 5143500"/>
                <a:gd name="connsiteX2" fmla="*/ 4572000 w 4572000"/>
                <a:gd name="connsiteY2" fmla="*/ 5143500 h 5143500"/>
                <a:gd name="connsiteX3" fmla="*/ 0 w 4572000"/>
                <a:gd name="connsiteY3" fmla="*/ 5143500 h 5143500"/>
                <a:gd name="connsiteX4" fmla="*/ 0 w 4572000"/>
                <a:gd name="connsiteY4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5143500">
                  <a:moveTo>
                    <a:pt x="0" y="0"/>
                  </a:moveTo>
                  <a:lnTo>
                    <a:pt x="4572000" y="0"/>
                  </a:lnTo>
                  <a:lnTo>
                    <a:pt x="4572000" y="5143500"/>
                  </a:lnTo>
                  <a:lnTo>
                    <a:pt x="0" y="51435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7501469" y="315265"/>
            <a:ext cx="1348845" cy="38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9" r:id="rId2"/>
    <p:sldLayoutId id="2147483649" r:id="rId3"/>
    <p:sldLayoutId id="2147483681" r:id="rId4"/>
    <p:sldLayoutId id="2147483660" r:id="rId5"/>
    <p:sldLayoutId id="2147483680" r:id="rId6"/>
    <p:sldLayoutId id="2147483673" r:id="rId7"/>
    <p:sldLayoutId id="2147483676" r:id="rId8"/>
    <p:sldLayoutId id="2147483674" r:id="rId9"/>
    <p:sldLayoutId id="2147483675" r:id="rId10"/>
    <p:sldLayoutId id="21474836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welti@ellesmere.com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361" y="3289514"/>
            <a:ext cx="5096339" cy="787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0"/>
              </a:lnSpc>
            </a:pPr>
            <a:endParaRPr lang="en-US" sz="4400" b="1" baseline="30000" dirty="0">
              <a:solidFill>
                <a:srgbClr val="2C256D"/>
              </a:solidFill>
              <a:latin typeface="Gill Sans MT" panose="020B0502020104020203" pitchFamily="34" charset="0"/>
            </a:endParaRPr>
          </a:p>
          <a:p>
            <a:pPr>
              <a:lnSpc>
                <a:spcPts val="2660"/>
              </a:lnSpc>
            </a:pPr>
            <a:r>
              <a:rPr lang="en-US" sz="4400" b="1" baseline="30000" dirty="0">
                <a:solidFill>
                  <a:srgbClr val="2C256D"/>
                </a:solidFill>
                <a:latin typeface="Gill Sans MT" panose="020B0502020104020203" pitchFamily="34" charset="0"/>
              </a:rPr>
              <a:t>Ellesmere Tennis Academy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50361" y="3144392"/>
            <a:ext cx="5096339" cy="1588"/>
          </a:xfrm>
          <a:prstGeom prst="line">
            <a:avLst/>
          </a:prstGeom>
          <a:ln>
            <a:solidFill>
              <a:srgbClr val="A99A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50361" y="4324747"/>
            <a:ext cx="5096339" cy="1588"/>
          </a:xfrm>
          <a:prstGeom prst="line">
            <a:avLst/>
          </a:prstGeom>
          <a:ln>
            <a:solidFill>
              <a:srgbClr val="A99A6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50361" y="4363670"/>
            <a:ext cx="5096339" cy="417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60"/>
              </a:lnSpc>
            </a:pPr>
            <a:r>
              <a:rPr lang="en-US" sz="2800" b="1" baseline="30000" dirty="0">
                <a:solidFill>
                  <a:srgbClr val="A99A6F"/>
                </a:solidFill>
                <a:latin typeface="Gill Sans MT" panose="020B0502020104020203" pitchFamily="34" charset="0"/>
              </a:rPr>
              <a:t>Inspiring young tennis players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How it works at Ellesmere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1104900"/>
            <a:ext cx="83058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Ellesmere College;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 	Academic/Pastoral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			Academic timetable. Academy Facilities; courts, fitness, equipment.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			Residential, Catering, Transportation, Marketing. </a:t>
            </a:r>
          </a:p>
          <a:p>
            <a:endParaRPr lang="en-GB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GB" sz="16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Director of Tennis; </a:t>
            </a:r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 		Academy Programme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Tennis timetable. Coaching programme management. 5 year plan.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Elite Programme management and recruitment. 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Facility and Budget management.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Tournament and competitions programme.</a:t>
            </a:r>
          </a:p>
          <a:p>
            <a:endParaRPr lang="en-GB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GB" sz="16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Rally Together Ltd; 		</a:t>
            </a:r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Coaching Delivery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Provide coaching staff. Private Coaching delivery.</a:t>
            </a:r>
          </a:p>
          <a:p>
            <a:endParaRPr lang="en-US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99531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Preparing for the next step…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1104900"/>
            <a:ext cx="70055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Links to American Universities, presentations to pupils and parents.</a:t>
            </a:r>
          </a:p>
          <a:p>
            <a:endParaRPr lang="en-GB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British University opportunities, presentations</a:t>
            </a:r>
          </a:p>
          <a:p>
            <a:endParaRPr lang="en-GB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Level 1 Coaching Award courses to Year 12 and 13 students.</a:t>
            </a:r>
          </a:p>
          <a:p>
            <a:endParaRPr lang="en-GB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Touring Player base; Students travelling the circuit have access to Ellesmere facilities after leaving the College.</a:t>
            </a:r>
          </a:p>
        </p:txBody>
      </p:sp>
    </p:spTree>
    <p:extLst>
      <p:ext uri="{BB962C8B-B14F-4D97-AF65-F5344CB8AC3E}">
        <p14:creationId xmlns:p14="http://schemas.microsoft.com/office/powerpoint/2010/main" val="4203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Recent achievements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1104900"/>
            <a:ext cx="700553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2024…..</a:t>
            </a:r>
          </a:p>
          <a:p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2023			</a:t>
            </a:r>
            <a:r>
              <a:rPr lang="en-GB" sz="15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National ABERDARE CUP Girls Finalists (top 4 UK)</a:t>
            </a:r>
          </a:p>
          <a:p>
            <a:r>
              <a:rPr lang="en-GB" sz="15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2023			</a:t>
            </a:r>
            <a:r>
              <a:rPr lang="en-GB" sz="15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National GLANVILLE CUP Boys Finalists.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2023			Regional LTA Senior Students Boys Champions</a:t>
            </a:r>
          </a:p>
          <a:p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2023			Regional LTA Senior Students Girls Champions</a:t>
            </a:r>
          </a:p>
          <a:p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2022/23		Regional LTA Schools Year 7/8 Boys &amp; Girls Finalists</a:t>
            </a:r>
          </a:p>
          <a:p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2022	 		National LTA Schools Year 9/10 Boys Finalists </a:t>
            </a:r>
            <a:r>
              <a:rPr lang="en-GB" sz="15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(top 4 UK)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2022			Regional LTA Senior Students Boys Champions</a:t>
            </a:r>
          </a:p>
          <a:p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2021			National LTA Year 7/8 Boys Finalists </a:t>
            </a:r>
            <a:r>
              <a:rPr lang="en-GB" sz="15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(top 4 UK)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2020			National LTA Year 9/10 Boys Finalists </a:t>
            </a:r>
            <a:r>
              <a:rPr lang="en-GB" sz="15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(top 4 UK)</a:t>
            </a:r>
            <a:endParaRPr lang="en-GB" sz="15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2019			National LTA Senior Students Boys Finalists</a:t>
            </a:r>
            <a:endParaRPr lang="en-GB" sz="15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GB" sz="15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2018			National LTA Year 7/8 Girls Finalists (top 4 UK)</a:t>
            </a:r>
          </a:p>
          <a:p>
            <a:r>
              <a:rPr lang="en-GB" sz="15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2017,16 &amp;14 	National GLANVILLE CUP Boys Finalists.</a:t>
            </a:r>
          </a:p>
          <a:p>
            <a:r>
              <a:rPr lang="en-GB" sz="15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</a:t>
            </a:r>
            <a:endParaRPr lang="en-US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8515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0" t="30000" r="30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Find out more…..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999" y="1104900"/>
            <a:ext cx="79283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</a:t>
            </a:r>
            <a:endParaRPr lang="en-US" sz="1600" b="1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US" sz="28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</a:t>
            </a:r>
            <a:r>
              <a:rPr lang="en-US" sz="2800" b="1" kern="800" spc="-30" dirty="0">
                <a:solidFill>
                  <a:schemeClr val="accent4"/>
                </a:solidFill>
                <a:latin typeface="Gill Sans MT" panose="020B0502020104020203" pitchFamily="34" charset="0"/>
                <a:cs typeface="Calibri (Body)"/>
              </a:rPr>
              <a:t>From within the team the individual thrives.</a:t>
            </a:r>
          </a:p>
          <a:p>
            <a:endParaRPr lang="en-US" sz="2800" b="1" kern="800" spc="-30" dirty="0">
              <a:solidFill>
                <a:schemeClr val="accent4"/>
              </a:solidFill>
              <a:latin typeface="Gill Sans MT" panose="020B0502020104020203" pitchFamily="34" charset="0"/>
              <a:cs typeface="Calibri (Body)"/>
            </a:endParaRPr>
          </a:p>
          <a:p>
            <a:endParaRPr lang="en-US" sz="2800" b="1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US" sz="28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 		</a:t>
            </a:r>
            <a:r>
              <a:rPr lang="en-US" sz="2800" b="1" kern="800" spc="-30" dirty="0">
                <a:solidFill>
                  <a:srgbClr val="A99A6F"/>
                </a:solidFill>
                <a:latin typeface="Gill Sans MT" panose="020B0502020104020203" pitchFamily="34" charset="0"/>
                <a:cs typeface="Calibri (Body)"/>
              </a:rPr>
              <a:t>     </a:t>
            </a:r>
            <a:r>
              <a:rPr lang="en-US" sz="2800" b="1" kern="800" spc="-30" dirty="0">
                <a:solidFill>
                  <a:srgbClr val="A99A6F"/>
                </a:solidFill>
                <a:latin typeface="Gill Sans MT" panose="020B0502020104020203" pitchFamily="34" charset="0"/>
                <a:cs typeface="Calibri (Body)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stephen.welti@ellesmere.com</a:t>
            </a:r>
            <a:r>
              <a:rPr lang="en-US" sz="2800" b="1" kern="800" spc="-30" dirty="0">
                <a:solidFill>
                  <a:srgbClr val="A99A6F"/>
                </a:solidFill>
                <a:latin typeface="Gill Sans MT" panose="020B0502020104020203" pitchFamily="34" charset="0"/>
                <a:cs typeface="Calibri (Body)"/>
              </a:rPr>
              <a:t> </a:t>
            </a:r>
          </a:p>
          <a:p>
            <a:endParaRPr lang="en-US" sz="2800" b="1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37754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Proud to work with………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831" y="1104900"/>
            <a:ext cx="82051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</a:t>
            </a:r>
            <a:r>
              <a:rPr lang="en-US" sz="32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Head UK					Tennis Smart</a:t>
            </a:r>
          </a:p>
          <a:p>
            <a:r>
              <a:rPr lang="en-US" sz="10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</a:t>
            </a:r>
          </a:p>
          <a:p>
            <a:r>
              <a:rPr lang="en-US" sz="32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LTA					Tennis Shropshire</a:t>
            </a:r>
            <a:r>
              <a:rPr lang="en-US" sz="24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</a:t>
            </a:r>
          </a:p>
          <a:p>
            <a:endParaRPr lang="en-US" sz="1000" b="1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US" sz="24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</a:t>
            </a:r>
            <a:r>
              <a:rPr lang="en-US" sz="32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The Shrewsbury Club				OTT</a:t>
            </a:r>
          </a:p>
          <a:p>
            <a:endParaRPr lang="en-US" sz="1000" b="1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US" sz="32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Tennis Wales        		 Rally Together</a:t>
            </a:r>
          </a:p>
          <a:p>
            <a:endParaRPr lang="en-US" sz="2400" b="1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44837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Our goals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998" y="1080000"/>
            <a:ext cx="69552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0"/>
              </a:rPr>
              <a:t>To encourage and inspire young tennis players to be the best they can be. </a:t>
            </a:r>
          </a:p>
          <a:p>
            <a:endParaRPr lang="en-GB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0"/>
              </a:rPr>
              <a:t>To nurture individual talent in a safe and supportive environment whilst enjoying a first class education amongst friends. </a:t>
            </a:r>
          </a:p>
          <a:p>
            <a:endParaRPr lang="en-GB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0"/>
              </a:rPr>
              <a:t>Develop pathways for a career in tennis as a player, a coach, in retail, leisure management or in the media/journalism. </a:t>
            </a:r>
          </a:p>
          <a:p>
            <a:endParaRPr lang="en-GB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Gill Sans MT" panose="020B0502020104020203" pitchFamily="34" charset="0"/>
              </a:rPr>
              <a:t>Show players how to experience true fulfilment by inspiring a robust work ethic. </a:t>
            </a:r>
          </a:p>
          <a:p>
            <a:endParaRPr lang="en-GB" sz="16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How to achieve our goals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1104900"/>
            <a:ext cx="70055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Deliver a structured programme including: Individual coaching and group sessions, personal strength &amp; conditioning plans, goal-setting and competitive match-play.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Acknowledge, promote and reward work ethic, self-motivation and team spirit.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Instil a disciplined and high quality approach to practice, training and match-play where players take responsibility for their own performance. </a:t>
            </a:r>
          </a:p>
          <a:p>
            <a:endParaRPr lang="en-US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Talent Identification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1104900"/>
            <a:ext cx="70055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Internal ID days; 2 per year all ages.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Open days.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Outreach Programme and External ID days.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Coach recommendations and overseas recruitment strategy.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Reputation, word of mouth.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Links to ‘The Shrewsbury Club’. </a:t>
            </a:r>
          </a:p>
          <a:p>
            <a:endParaRPr lang="en-US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7300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75443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Academy structure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1104900"/>
            <a:ext cx="70055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Recreational; 	Private coaching is available individually or in pairs to all students. 			Starter and Activity groups are available through the summer. </a:t>
            </a:r>
          </a:p>
          <a:p>
            <a:endParaRPr lang="en-GB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Development;	Selected players </a:t>
            </a:r>
            <a:r>
              <a:rPr lang="en-GB" sz="1600" kern="800" spc="-3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form a more </a:t>
            </a:r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advanced </a:t>
            </a:r>
            <a:r>
              <a:rPr lang="en-GB" sz="1600" kern="800" spc="-3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training squad.</a:t>
            </a:r>
            <a:endParaRPr lang="en-GB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endParaRPr lang="en-GB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Performance;	Selected players with the potential to play in College teams are 				placed in appropriate training squads and some Elite activities.</a:t>
            </a:r>
          </a:p>
          <a:p>
            <a:endParaRPr lang="en-GB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Elite;			Squads for high rated players, competing regularly, strong county 			standard as a minimum.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Personal programme, goal setting and monitoring, strength and 				conditioning, nutritional guidance and sports psychology sessions.</a:t>
            </a:r>
            <a:endParaRPr lang="en-US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26377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Elite Player Commitment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1104900"/>
            <a:ext cx="700553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P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ositivity; 				be a can do person, learn and improve.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R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espect; 				work ethic, consideration, manners, honesty, attitude.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US" sz="16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I</a:t>
            </a:r>
            <a:r>
              <a:rPr lang="en-US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ndividual responsibility; 	don’t blame others.</a:t>
            </a:r>
          </a:p>
          <a:p>
            <a:endParaRPr lang="en-US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US" sz="16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D</a:t>
            </a:r>
            <a:r>
              <a:rPr lang="en-US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iligence; 				be prepared and suitably equipped, practise purposefully.</a:t>
            </a:r>
          </a:p>
          <a:p>
            <a:endParaRPr lang="en-US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US" sz="16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E</a:t>
            </a:r>
            <a:r>
              <a:rPr lang="en-US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xpectations;			players and parents must set realistic goals.</a:t>
            </a:r>
          </a:p>
          <a:p>
            <a:endParaRPr lang="en-US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15087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Coaching staff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1104900"/>
            <a:ext cx="700553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Stephen Welti;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Director of Tennis.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</a:t>
            </a:r>
            <a:r>
              <a:rPr lang="en-GB" sz="1600" i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LTA Registered Professional, BTCA Platinum </a:t>
            </a:r>
          </a:p>
          <a:p>
            <a:endParaRPr lang="en-GB" sz="1600" i="1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US" sz="16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Jamie Donaghy;</a:t>
            </a:r>
            <a:r>
              <a:rPr lang="en-US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Elite Coaching Team.</a:t>
            </a:r>
          </a:p>
          <a:p>
            <a:r>
              <a:rPr lang="en-US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</a:t>
            </a:r>
            <a:r>
              <a:rPr lang="en-US" sz="1600" i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LTA Level 4 CCA Performance Coach</a:t>
            </a:r>
          </a:p>
          <a:p>
            <a:endParaRPr lang="en-US" sz="1600" i="1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US" sz="16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Eifion Jones;		</a:t>
            </a:r>
            <a:r>
              <a:rPr lang="en-US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Elite Coaching Team</a:t>
            </a:r>
          </a:p>
          <a:p>
            <a:r>
              <a:rPr lang="en-US" sz="1600" b="1" i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</a:t>
            </a:r>
            <a:r>
              <a:rPr lang="en-US" sz="1600" i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LTA Level 4 Senior Performance Coach</a:t>
            </a:r>
          </a:p>
          <a:p>
            <a:endParaRPr lang="en-US" sz="1600" i="1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US" sz="16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Kyle Harvey;	</a:t>
            </a:r>
            <a:r>
              <a:rPr lang="en-US" sz="1600" i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</a:t>
            </a:r>
            <a:r>
              <a:rPr lang="en-US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Elite Coaching Team</a:t>
            </a:r>
          </a:p>
          <a:p>
            <a:r>
              <a:rPr lang="en-US" sz="1600" i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		LTA Level 4 Senior Club Coach</a:t>
            </a:r>
          </a:p>
          <a:p>
            <a:endParaRPr lang="en-US" sz="10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  <a:p>
            <a:r>
              <a:rPr lang="en-US" sz="1600" b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Darren Ruff;</a:t>
            </a:r>
            <a:r>
              <a:rPr lang="en-US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Strength &amp; Conditioning.</a:t>
            </a:r>
          </a:p>
        </p:txBody>
      </p:sp>
    </p:spTree>
    <p:extLst>
      <p:ext uri="{BB962C8B-B14F-4D97-AF65-F5344CB8AC3E}">
        <p14:creationId xmlns:p14="http://schemas.microsoft.com/office/powerpoint/2010/main" val="2733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Facilities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1104900"/>
            <a:ext cx="70055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4 Indoor Tennis Courts, High Performance Acrylic.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6 Outdoor Floodlit Tennis Courts, Hard.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9 Outdoor Artificial Grass Tennis Courts.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Sports Hall, 4 Mini Tennis Courts and Practice Wall.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Cardiovascular Fitness Suite.</a:t>
            </a:r>
          </a:p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</a:endParaRP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Weight Training Room.</a:t>
            </a:r>
          </a:p>
          <a:p>
            <a:endParaRPr lang="en-US" sz="1600" kern="800" spc="-30" dirty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7256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0000" y="360000"/>
            <a:ext cx="5794790" cy="55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GB" sz="3200" b="1" dirty="0">
                <a:solidFill>
                  <a:srgbClr val="A99A6F"/>
                </a:solidFill>
                <a:latin typeface="Gill Sans MT" panose="020B0502020104020203" pitchFamily="34" charset="0"/>
              </a:rPr>
              <a:t>Competitions</a:t>
            </a:r>
            <a:endParaRPr lang="en-US" sz="3200" b="1" kern="800" spc="-100" dirty="0">
              <a:solidFill>
                <a:srgbClr val="A99A6F"/>
              </a:solidFill>
              <a:latin typeface="Gill Sans MT" panose="020B0502020104020203" pitchFamily="34" charset="0"/>
              <a:cs typeface="Calibri (Body)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00" y="1104900"/>
            <a:ext cx="70055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	Ellesmere hosts the following events annually:-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Over 50 LTA County Tour Grade 4 and 5 tournaments.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4+ LTA Regional Grade 3 tournaments.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LTA Inter County Cup events.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British Tour Fast Four tournament.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Play your way to Wimbledon.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LTA Schools Competitions,  </a:t>
            </a:r>
            <a:r>
              <a:rPr lang="en-GB" sz="1600" i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Aberdare Cup, Glanville Cup,</a:t>
            </a:r>
          </a:p>
          <a:p>
            <a:r>
              <a:rPr lang="en-GB" sz="1600" i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National Senior Students Boys and Girls events, </a:t>
            </a:r>
          </a:p>
          <a:p>
            <a:r>
              <a:rPr lang="en-GB" sz="1600" i="1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	National Schools Year 7/8 and 9/10.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Primary Schools Mini Red Championships.</a:t>
            </a:r>
          </a:p>
          <a:p>
            <a:r>
              <a:rPr lang="en-GB" sz="1600" kern="8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cs typeface="Calibri (Body)"/>
              </a:rPr>
              <a:t>	Internal Box Leagues.</a:t>
            </a:r>
          </a:p>
        </p:txBody>
      </p:sp>
    </p:spTree>
    <p:extLst>
      <p:ext uri="{BB962C8B-B14F-4D97-AF65-F5344CB8AC3E}">
        <p14:creationId xmlns:p14="http://schemas.microsoft.com/office/powerpoint/2010/main" val="4228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1009</Words>
  <Application>Microsoft Office PowerPoint</Application>
  <PresentationFormat>On-screen Show (16:9)</PresentationFormat>
  <Paragraphs>142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 Connor</dc:creator>
  <cp:lastModifiedBy>Stephen Welti</cp:lastModifiedBy>
  <cp:revision>121</cp:revision>
  <cp:lastPrinted>2022-05-17T17:26:35Z</cp:lastPrinted>
  <dcterms:created xsi:type="dcterms:W3CDTF">2019-09-03T15:28:36Z</dcterms:created>
  <dcterms:modified xsi:type="dcterms:W3CDTF">2024-01-11T09:04:05Z</dcterms:modified>
</cp:coreProperties>
</file>